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sldIdLst>
    <p:sldId id="256" r:id="rId5"/>
    <p:sldId id="257" r:id="rId6"/>
    <p:sldId id="258" r:id="rId7"/>
    <p:sldId id="259" r:id="rId8"/>
    <p:sldId id="260" r:id="rId9"/>
    <p:sldId id="267" r:id="rId10"/>
    <p:sldId id="261" r:id="rId11"/>
    <p:sldId id="262" r:id="rId12"/>
    <p:sldId id="263" r:id="rId13"/>
    <p:sldId id="264" r:id="rId14"/>
    <p:sldId id="265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6"/>
    <p:restoredTop sz="94602"/>
  </p:normalViewPr>
  <p:slideViewPr>
    <p:cSldViewPr snapToGrid="0" snapToObjects="1">
      <p:cViewPr varScale="1">
        <p:scale>
          <a:sx n="104" d="100"/>
          <a:sy n="104" d="100"/>
        </p:scale>
        <p:origin x="117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el Joseph" userId="9feef4d4-736e-42ee-8bc4-06a4f6812d7e" providerId="ADAL" clId="{35CBB7DE-B783-47E5-9A65-677A2276A124}"/>
    <pc:docChg chg="custSel addSld delSld modSld">
      <pc:chgData name="Noel Joseph" userId="9feef4d4-736e-42ee-8bc4-06a4f6812d7e" providerId="ADAL" clId="{35CBB7DE-B783-47E5-9A65-677A2276A124}" dt="2026-05-28T16:44:18.481" v="281" actId="6549"/>
      <pc:docMkLst>
        <pc:docMk/>
      </pc:docMkLst>
      <pc:sldChg chg="modSp mod">
        <pc:chgData name="Noel Joseph" userId="9feef4d4-736e-42ee-8bc4-06a4f6812d7e" providerId="ADAL" clId="{35CBB7DE-B783-47E5-9A65-677A2276A124}" dt="2026-05-28T16:32:45.278" v="216" actId="20577"/>
        <pc:sldMkLst>
          <pc:docMk/>
          <pc:sldMk cId="0" sldId="259"/>
        </pc:sldMkLst>
        <pc:spChg chg="mod">
          <ac:chgData name="Noel Joseph" userId="9feef4d4-736e-42ee-8bc4-06a4f6812d7e" providerId="ADAL" clId="{35CBB7DE-B783-47E5-9A65-677A2276A124}" dt="2026-05-28T16:32:45.278" v="216" actId="20577"/>
          <ac:spMkLst>
            <pc:docMk/>
            <pc:sldMk cId="0" sldId="259"/>
            <ac:spMk id="7" creationId="{00000000-0000-0000-0000-000000000000}"/>
          </ac:spMkLst>
        </pc:spChg>
      </pc:sldChg>
      <pc:sldChg chg="modSp mod">
        <pc:chgData name="Noel Joseph" userId="9feef4d4-736e-42ee-8bc4-06a4f6812d7e" providerId="ADAL" clId="{35CBB7DE-B783-47E5-9A65-677A2276A124}" dt="2026-05-28T16:33:35.593" v="240" actId="20577"/>
        <pc:sldMkLst>
          <pc:docMk/>
          <pc:sldMk cId="0" sldId="262"/>
        </pc:sldMkLst>
        <pc:spChg chg="mod">
          <ac:chgData name="Noel Joseph" userId="9feef4d4-736e-42ee-8bc4-06a4f6812d7e" providerId="ADAL" clId="{35CBB7DE-B783-47E5-9A65-677A2276A124}" dt="2026-05-28T16:33:35.593" v="240" actId="20577"/>
          <ac:spMkLst>
            <pc:docMk/>
            <pc:sldMk cId="0" sldId="262"/>
            <ac:spMk id="6" creationId="{00000000-0000-0000-0000-000000000000}"/>
          </ac:spMkLst>
        </pc:spChg>
        <pc:spChg chg="mod">
          <ac:chgData name="Noel Joseph" userId="9feef4d4-736e-42ee-8bc4-06a4f6812d7e" providerId="ADAL" clId="{35CBB7DE-B783-47E5-9A65-677A2276A124}" dt="2026-05-28T16:33:22.968" v="237" actId="20577"/>
          <ac:spMkLst>
            <pc:docMk/>
            <pc:sldMk cId="0" sldId="262"/>
            <ac:spMk id="29" creationId="{00000000-0000-0000-0000-000000000000}"/>
          </ac:spMkLst>
        </pc:spChg>
        <pc:spChg chg="mod">
          <ac:chgData name="Noel Joseph" userId="9feef4d4-736e-42ee-8bc4-06a4f6812d7e" providerId="ADAL" clId="{35CBB7DE-B783-47E5-9A65-677A2276A124}" dt="2026-05-28T16:33:27.985" v="238" actId="20577"/>
          <ac:spMkLst>
            <pc:docMk/>
            <pc:sldMk cId="0" sldId="262"/>
            <ac:spMk id="30" creationId="{00000000-0000-0000-0000-000000000000}"/>
          </ac:spMkLst>
        </pc:spChg>
      </pc:sldChg>
      <pc:sldChg chg="modSp mod">
        <pc:chgData name="Noel Joseph" userId="9feef4d4-736e-42ee-8bc4-06a4f6812d7e" providerId="ADAL" clId="{35CBB7DE-B783-47E5-9A65-677A2276A124}" dt="2026-05-28T16:44:18.481" v="281" actId="6549"/>
        <pc:sldMkLst>
          <pc:docMk/>
          <pc:sldMk cId="0" sldId="265"/>
        </pc:sldMkLst>
        <pc:spChg chg="mod">
          <ac:chgData name="Noel Joseph" userId="9feef4d4-736e-42ee-8bc4-06a4f6812d7e" providerId="ADAL" clId="{35CBB7DE-B783-47E5-9A65-677A2276A124}" dt="2026-05-28T16:44:18.481" v="281" actId="6549"/>
          <ac:spMkLst>
            <pc:docMk/>
            <pc:sldMk cId="0" sldId="265"/>
            <ac:spMk id="10" creationId="{00000000-0000-0000-0000-000000000000}"/>
          </ac:spMkLst>
        </pc:spChg>
        <pc:spChg chg="mod">
          <ac:chgData name="Noel Joseph" userId="9feef4d4-736e-42ee-8bc4-06a4f6812d7e" providerId="ADAL" clId="{35CBB7DE-B783-47E5-9A65-677A2276A124}" dt="2026-05-28T16:34:23.898" v="256" actId="20577"/>
          <ac:spMkLst>
            <pc:docMk/>
            <pc:sldMk cId="0" sldId="265"/>
            <ac:spMk id="1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3526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8.png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132320" cy="6858000"/>
          </a:xfrm>
          <a:prstGeom prst="rect">
            <a:avLst/>
          </a:prstGeom>
          <a:solidFill>
            <a:srgbClr val="0F3F4F">
              <a:alpha val="85000"/>
            </a:srgbClr>
          </a:solidFill>
          <a:ln w="12700">
            <a:solidFill>
              <a:srgbClr val="0F3F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548640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FEF3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WOAH BRIEFING  |  MARCH 2026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874520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VMRA-SAT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548640" y="3200400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2800" i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Strengthening veterinary medicines</a:t>
            </a:r>
            <a:endParaRPr lang="en-US" sz="2800" dirty="0"/>
          </a:p>
          <a:p>
            <a:pPr marL="0" indent="0">
              <a:spcAft>
                <a:spcPts val="400"/>
              </a:spcAft>
              <a:buNone/>
            </a:pPr>
            <a:r>
              <a:rPr lang="en-US" sz="2800" i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regulation worldwide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548640" y="4800600"/>
            <a:ext cx="3657600" cy="1828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49377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briefing for Chief Veterinary Officers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48640" y="534924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300" dirty="0">
                <a:solidFill>
                  <a:srgbClr val="E8F1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a self-assessment tool can help countries tackle</a:t>
            </a:r>
            <a:endParaRPr lang="en-US" sz="13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300" dirty="0">
                <a:solidFill>
                  <a:srgbClr val="E8F1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AMR, substandard medicines and the regulatory gaps that</a:t>
            </a:r>
            <a:endParaRPr lang="en-US" sz="13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300" dirty="0">
                <a:solidFill>
                  <a:srgbClr val="E8F1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undermine animal health.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64592" cy="29260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04672" y="50292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1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 are asking of you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822960" y="3520440"/>
            <a:ext cx="10515600" cy="36576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0080" y="1783080"/>
            <a:ext cx="4754880" cy="1417320"/>
          </a:xfrm>
          <a:prstGeom prst="rect">
            <a:avLst/>
          </a:prstGeom>
          <a:solidFill>
            <a:srgbClr val="FFFFFF"/>
          </a:solidFill>
          <a:ln w="19050">
            <a:solidFill>
              <a:srgbClr val="1B6B7E"/>
            </a:solidFill>
            <a:prstDash val="solid"/>
          </a:ln>
          <a:effectLst>
            <a:outerShdw blurRad="76200" dist="25400" dir="5400000" algn="bl" rotWithShape="0">
              <a:srgbClr val="0F3F4F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640080" y="1783080"/>
            <a:ext cx="4754880" cy="73152"/>
          </a:xfrm>
          <a:prstGeom prst="rect">
            <a:avLst/>
          </a:prstGeom>
          <a:solidFill>
            <a:srgbClr val="1B6B7E"/>
          </a:solidFill>
          <a:ln w="12700">
            <a:solidFill>
              <a:srgbClr val="1B6B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68680" y="1947672"/>
            <a:ext cx="4297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1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2026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" y="2240280"/>
            <a:ext cx="4297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93rd General Session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868680" y="2651760"/>
            <a:ext cx="4297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Attend the VMRA-SAT side event. Share the pilot’s outcome. Be a champion for the tool.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003804" y="3200400"/>
            <a:ext cx="27432" cy="320040"/>
          </a:xfrm>
          <a:prstGeom prst="rect">
            <a:avLst/>
          </a:prstGeom>
          <a:solidFill>
            <a:srgbClr val="1B6B7E"/>
          </a:solidFill>
          <a:ln w="12700">
            <a:solidFill>
              <a:srgbClr val="1B6B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2761488" y="3282696"/>
            <a:ext cx="512064" cy="512064"/>
          </a:xfrm>
          <a:prstGeom prst="ellipse">
            <a:avLst/>
          </a:prstGeom>
          <a:solidFill>
            <a:srgbClr val="1B6B7E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1216" y="3392424"/>
            <a:ext cx="292608" cy="292608"/>
          </a:xfrm>
          <a:prstGeom prst="rect">
            <a:avLst/>
          </a:prstGeom>
        </p:spPr>
      </p:pic>
      <p:sp>
        <p:nvSpPr>
          <p:cNvPr id="14" name="Shape 11"/>
          <p:cNvSpPr/>
          <p:nvPr/>
        </p:nvSpPr>
        <p:spPr>
          <a:xfrm>
            <a:off x="6766560" y="1783080"/>
            <a:ext cx="4754880" cy="1417320"/>
          </a:xfrm>
          <a:prstGeom prst="rect">
            <a:avLst/>
          </a:prstGeom>
          <a:solidFill>
            <a:srgbClr val="FFFFFF"/>
          </a:solidFill>
          <a:ln w="19050">
            <a:solidFill>
              <a:srgbClr val="D97706"/>
            </a:solidFill>
            <a:prstDash val="solid"/>
          </a:ln>
          <a:effectLst>
            <a:outerShdw blurRad="76200" dist="25400" dir="5400000" algn="bl" rotWithShape="0">
              <a:srgbClr val="0F3F4F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6766560" y="1783080"/>
            <a:ext cx="4754880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6995160" y="1947672"/>
            <a:ext cx="4297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2027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6995160" y="2240280"/>
            <a:ext cx="4297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94th General Session</a:t>
            </a:r>
            <a:endParaRPr lang="en-US" sz="1800" dirty="0"/>
          </a:p>
        </p:txBody>
      </p:sp>
      <p:sp>
        <p:nvSpPr>
          <p:cNvPr id="18" name="Text 15"/>
          <p:cNvSpPr/>
          <p:nvPr/>
        </p:nvSpPr>
        <p:spPr>
          <a:xfrm>
            <a:off x="6995160" y="2651760"/>
            <a:ext cx="4297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the resolution to formally adopt VMRA-SAT as an official WOAH tool.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9130284" y="3200400"/>
            <a:ext cx="27432" cy="32004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7"/>
          <p:cNvSpPr/>
          <p:nvPr/>
        </p:nvSpPr>
        <p:spPr>
          <a:xfrm>
            <a:off x="8887968" y="3282696"/>
            <a:ext cx="512064" cy="512064"/>
          </a:xfrm>
          <a:prstGeom prst="ellipse">
            <a:avLst/>
          </a:prstGeom>
          <a:solidFill>
            <a:srgbClr val="D97706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7696" y="3392424"/>
            <a:ext cx="292608" cy="292608"/>
          </a:xfrm>
          <a:prstGeom prst="rect">
            <a:avLst/>
          </a:prstGeom>
        </p:spPr>
      </p:pic>
      <p:sp>
        <p:nvSpPr>
          <p:cNvPr id="22" name="Text 18"/>
          <p:cNvSpPr/>
          <p:nvPr/>
        </p:nvSpPr>
        <p:spPr>
          <a:xfrm>
            <a:off x="548640" y="448056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3F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addition, we would value your help with:</a:t>
            </a:r>
            <a:endParaRPr lang="en-US" sz="1300" dirty="0"/>
          </a:p>
        </p:txBody>
      </p:sp>
      <p:sp>
        <p:nvSpPr>
          <p:cNvPr id="23" name="Shape 19"/>
          <p:cNvSpPr/>
          <p:nvPr/>
        </p:nvSpPr>
        <p:spPr>
          <a:xfrm>
            <a:off x="548640" y="4937760"/>
            <a:ext cx="3703320" cy="12801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" y="5074920"/>
            <a:ext cx="365760" cy="365760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1234440" y="502920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Informal endorsement</a:t>
            </a:r>
            <a:endParaRPr lang="en-US" sz="1500" dirty="0"/>
          </a:p>
        </p:txBody>
      </p:sp>
      <p:sp>
        <p:nvSpPr>
          <p:cNvPr id="26" name="Text 21"/>
          <p:cNvSpPr/>
          <p:nvPr/>
        </p:nvSpPr>
        <p:spPr>
          <a:xfrm>
            <a:off x="777240" y="5486400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References we can use with peers in your region</a:t>
            </a:r>
            <a:endParaRPr lang="en-US" sz="1100" dirty="0"/>
          </a:p>
        </p:txBody>
      </p:sp>
      <p:sp>
        <p:nvSpPr>
          <p:cNvPr id="27" name="Shape 22"/>
          <p:cNvSpPr/>
          <p:nvPr/>
        </p:nvSpPr>
        <p:spPr>
          <a:xfrm>
            <a:off x="4434840" y="4937760"/>
            <a:ext cx="3703320" cy="12801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3440" y="5074920"/>
            <a:ext cx="365760" cy="365760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5120640" y="502920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Speaking role</a:t>
            </a:r>
            <a:endParaRPr lang="en-US" sz="1500" dirty="0"/>
          </a:p>
        </p:txBody>
      </p:sp>
      <p:sp>
        <p:nvSpPr>
          <p:cNvPr id="30" name="Text 24"/>
          <p:cNvSpPr/>
          <p:nvPr/>
        </p:nvSpPr>
        <p:spPr>
          <a:xfrm>
            <a:off x="4663440" y="5486400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a Regional Commission meeting or the GS itself</a:t>
            </a:r>
            <a:endParaRPr lang="en-US" sz="1100" dirty="0"/>
          </a:p>
        </p:txBody>
      </p:sp>
      <p:sp>
        <p:nvSpPr>
          <p:cNvPr id="31" name="Shape 25"/>
          <p:cNvSpPr/>
          <p:nvPr/>
        </p:nvSpPr>
        <p:spPr>
          <a:xfrm>
            <a:off x="8321040" y="4937760"/>
            <a:ext cx="3703320" cy="12801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2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0" y="5074920"/>
            <a:ext cx="365760" cy="365760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9006840" y="502920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Introductions</a:t>
            </a:r>
            <a:endParaRPr lang="en-US" sz="1500" dirty="0"/>
          </a:p>
        </p:txBody>
      </p:sp>
      <p:sp>
        <p:nvSpPr>
          <p:cNvPr id="34" name="Text 27"/>
          <p:cNvSpPr/>
          <p:nvPr/>
        </p:nvSpPr>
        <p:spPr>
          <a:xfrm>
            <a:off x="8549640" y="5486400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Council members or other influential Delegates</a:t>
            </a:r>
            <a:endParaRPr lang="en-US" sz="1100" dirty="0"/>
          </a:p>
        </p:txBody>
      </p:sp>
      <p:sp>
        <p:nvSpPr>
          <p:cNvPr id="35" name="Shape 28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E8F1F2"/>
          </a:solidFill>
          <a:ln w="12700">
            <a:solidFill>
              <a:srgbClr val="E8F1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29"/>
          <p:cNvSpPr/>
          <p:nvPr/>
        </p:nvSpPr>
        <p:spPr>
          <a:xfrm>
            <a:off x="457200" y="656539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VMRA-SAT  |  CVO Briefing</a:t>
            </a:r>
            <a:endParaRPr lang="en-US" sz="900" dirty="0"/>
          </a:p>
        </p:txBody>
      </p:sp>
      <p:sp>
        <p:nvSpPr>
          <p:cNvPr id="37" name="Text 30"/>
          <p:cNvSpPr/>
          <p:nvPr/>
        </p:nvSpPr>
        <p:spPr>
          <a:xfrm>
            <a:off x="11430000" y="656539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/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858000"/>
          </a:xfrm>
          <a:prstGeom prst="rect">
            <a:avLst/>
          </a:prstGeom>
          <a:solidFill>
            <a:srgbClr val="0F3F4F">
              <a:alpha val="75000"/>
            </a:srgbClr>
          </a:solidFill>
          <a:ln w="12700">
            <a:solidFill>
              <a:srgbClr val="0F3F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548640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FEF3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1920240"/>
            <a:ext cx="1097280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Stronger regulation,</a:t>
            </a:r>
            <a:endParaRPr lang="en-US" sz="4800" dirty="0"/>
          </a:p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stronger animal health.</a:t>
            </a:r>
            <a:endParaRPr lang="en-US" sz="4800" dirty="0"/>
          </a:p>
        </p:txBody>
      </p:sp>
      <p:sp>
        <p:nvSpPr>
          <p:cNvPr id="6" name="Shape 4"/>
          <p:cNvSpPr/>
          <p:nvPr/>
        </p:nvSpPr>
        <p:spPr>
          <a:xfrm>
            <a:off x="548640" y="4297680"/>
            <a:ext cx="3657600" cy="1828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48640" y="448056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E8F1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 for your time and support.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548640" y="5532120"/>
            <a:ext cx="10972800" cy="960120"/>
          </a:xfrm>
          <a:prstGeom prst="rect">
            <a:avLst/>
          </a:prstGeom>
          <a:solidFill>
            <a:srgbClr val="0F3F4F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77240" y="562356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EF3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team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77240" y="594360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info@vmra-sat.org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754880" y="5669280"/>
            <a:ext cx="18288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029200" y="562356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EF3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029200" y="594360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www.vmra-sat.org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8869680" y="5669280"/>
            <a:ext cx="18288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9144000" y="56235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EF3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Side event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9144000" y="59436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WOAH 93rd GS, May 2026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5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64592" cy="29260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04672" y="50292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1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CHALLENGE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Six pressures every CVO knows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11064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challenges are interconnected. They share a common root: the strength, or weakness, of national veterinary medicines regulatory systems.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29768" y="2331720"/>
            <a:ext cx="3657600" cy="19659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101600" dist="25400" dir="5400000" algn="bl" rotWithShape="0">
              <a:srgbClr val="0F3F4F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29768" y="2331720"/>
            <a:ext cx="3657600" cy="73152"/>
          </a:xfrm>
          <a:prstGeom prst="rect">
            <a:avLst/>
          </a:prstGeom>
          <a:solidFill>
            <a:srgbClr val="B91C1C"/>
          </a:solidFill>
          <a:ln w="12700">
            <a:solidFill>
              <a:srgbClr val="B91C1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" y="2624328"/>
            <a:ext cx="502920" cy="5029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298448" y="2624328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Antimicrobial and Antiparasitic Resistance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658368" y="3264408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Uncontrolled use of veterinary antimicrobials &amp; parasiticides accelerates AMR, threatening human and animal health.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251960" y="2331720"/>
            <a:ext cx="3657600" cy="19659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101600" dist="25400" dir="5400000" algn="bl" rotWithShape="0">
              <a:srgbClr val="0F3F4F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251960" y="2331720"/>
            <a:ext cx="3657600" cy="73152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0560" y="2624328"/>
            <a:ext cx="502920" cy="50292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120640" y="2624328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Substandard &amp; Falsified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4480560" y="3264408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 oversight lets criminal networks flood markets with substandard &amp; falsified veterinary products.</a:t>
            </a:r>
            <a:endParaRPr lang="en-US" sz="1100" dirty="0"/>
          </a:p>
        </p:txBody>
      </p:sp>
      <p:sp>
        <p:nvSpPr>
          <p:cNvPr id="16" name="Shape 12"/>
          <p:cNvSpPr/>
          <p:nvPr/>
        </p:nvSpPr>
        <p:spPr>
          <a:xfrm>
            <a:off x="8074152" y="2331720"/>
            <a:ext cx="3657600" cy="19659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101600" dist="25400" dir="5400000" algn="bl" rotWithShape="0">
              <a:srgbClr val="0F3F4F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8074152" y="2331720"/>
            <a:ext cx="3657600" cy="7315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02752" y="2624328"/>
            <a:ext cx="502920" cy="50292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8942832" y="2624328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Medicine Availability</a:t>
            </a:r>
            <a:endParaRPr lang="en-US" sz="1600" dirty="0"/>
          </a:p>
        </p:txBody>
      </p:sp>
      <p:sp>
        <p:nvSpPr>
          <p:cNvPr id="20" name="Text 15"/>
          <p:cNvSpPr/>
          <p:nvPr/>
        </p:nvSpPr>
        <p:spPr>
          <a:xfrm>
            <a:off x="8302752" y="3264408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Fragmented registration pathways &amp; delays inflate costs and create chronic shortages of essential therapeutics.</a:t>
            </a:r>
            <a:endParaRPr lang="en-US" sz="1100" dirty="0"/>
          </a:p>
        </p:txBody>
      </p:sp>
      <p:sp>
        <p:nvSpPr>
          <p:cNvPr id="21" name="Shape 16"/>
          <p:cNvSpPr/>
          <p:nvPr/>
        </p:nvSpPr>
        <p:spPr>
          <a:xfrm>
            <a:off x="429768" y="4462272"/>
            <a:ext cx="3657600" cy="19659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101600" dist="25400" dir="5400000" algn="bl" rotWithShape="0">
              <a:srgbClr val="0F3F4F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7"/>
          <p:cNvSpPr/>
          <p:nvPr/>
        </p:nvSpPr>
        <p:spPr>
          <a:xfrm>
            <a:off x="429768" y="4462272"/>
            <a:ext cx="3657600" cy="73152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368" y="4754880"/>
            <a:ext cx="502920" cy="50292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1298448" y="4754880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Emergency Access</a:t>
            </a:r>
            <a:endParaRPr lang="en-US" sz="1600" dirty="0"/>
          </a:p>
        </p:txBody>
      </p:sp>
      <p:sp>
        <p:nvSpPr>
          <p:cNvPr id="25" name="Text 19"/>
          <p:cNvSpPr/>
          <p:nvPr/>
        </p:nvSpPr>
        <p:spPr>
          <a:xfrm>
            <a:off x="658368" y="539496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Absence of emergency authorisation routes delays vaccine and treatment access during outbreaks.</a:t>
            </a:r>
            <a:endParaRPr lang="en-US" sz="1100" dirty="0"/>
          </a:p>
        </p:txBody>
      </p:sp>
      <p:sp>
        <p:nvSpPr>
          <p:cNvPr id="26" name="Shape 20"/>
          <p:cNvSpPr/>
          <p:nvPr/>
        </p:nvSpPr>
        <p:spPr>
          <a:xfrm>
            <a:off x="4251960" y="4462272"/>
            <a:ext cx="3657600" cy="19659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101600" dist="25400" dir="5400000" algn="bl" rotWithShape="0">
              <a:srgbClr val="0F3F4F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1"/>
          <p:cNvSpPr/>
          <p:nvPr/>
        </p:nvSpPr>
        <p:spPr>
          <a:xfrm>
            <a:off x="4251960" y="4462272"/>
            <a:ext cx="3657600" cy="73152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80560" y="4754880"/>
            <a:ext cx="502920" cy="502920"/>
          </a:xfrm>
          <a:prstGeom prst="rect">
            <a:avLst/>
          </a:prstGeom>
        </p:spPr>
      </p:pic>
      <p:sp>
        <p:nvSpPr>
          <p:cNvPr id="29" name="Text 22"/>
          <p:cNvSpPr/>
          <p:nvPr/>
        </p:nvSpPr>
        <p:spPr>
          <a:xfrm>
            <a:off x="5120640" y="4754880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Food Safety &amp; Trade</a:t>
            </a:r>
            <a:endParaRPr lang="en-US" sz="1600" dirty="0"/>
          </a:p>
        </p:txBody>
      </p:sp>
      <p:sp>
        <p:nvSpPr>
          <p:cNvPr id="30" name="Text 23"/>
          <p:cNvSpPr/>
          <p:nvPr/>
        </p:nvSpPr>
        <p:spPr>
          <a:xfrm>
            <a:off x="4480560" y="539496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to monitor withdrawal periods leads to harmful residues and lost trade access and risk to consumers.</a:t>
            </a:r>
            <a:endParaRPr lang="en-US" sz="1100" dirty="0"/>
          </a:p>
        </p:txBody>
      </p:sp>
      <p:sp>
        <p:nvSpPr>
          <p:cNvPr id="31" name="Shape 24"/>
          <p:cNvSpPr/>
          <p:nvPr/>
        </p:nvSpPr>
        <p:spPr>
          <a:xfrm>
            <a:off x="8074152" y="4462272"/>
            <a:ext cx="3657600" cy="196596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101600" dist="25400" dir="5400000" algn="bl" rotWithShape="0">
              <a:srgbClr val="0F3F4F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25"/>
          <p:cNvSpPr/>
          <p:nvPr/>
        </p:nvSpPr>
        <p:spPr>
          <a:xfrm>
            <a:off x="8074152" y="4462272"/>
            <a:ext cx="3657600" cy="73152"/>
          </a:xfrm>
          <a:prstGeom prst="rect">
            <a:avLst/>
          </a:prstGeom>
          <a:solidFill>
            <a:srgbClr val="475569"/>
          </a:solidFill>
          <a:ln w="12700">
            <a:solidFill>
              <a:srgbClr val="4755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3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02752" y="4754880"/>
            <a:ext cx="502920" cy="502920"/>
          </a:xfrm>
          <a:prstGeom prst="rect">
            <a:avLst/>
          </a:prstGeom>
        </p:spPr>
      </p:pic>
      <p:sp>
        <p:nvSpPr>
          <p:cNvPr id="34" name="Text 26"/>
          <p:cNvSpPr/>
          <p:nvPr/>
        </p:nvSpPr>
        <p:spPr>
          <a:xfrm>
            <a:off x="8942832" y="4754880"/>
            <a:ext cx="2606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Workforce Capacity</a:t>
            </a:r>
            <a:endParaRPr lang="en-US" sz="1600" dirty="0"/>
          </a:p>
        </p:txBody>
      </p:sp>
      <p:sp>
        <p:nvSpPr>
          <p:cNvPr id="35" name="Text 27"/>
          <p:cNvSpPr/>
          <p:nvPr/>
        </p:nvSpPr>
        <p:spPr>
          <a:xfrm>
            <a:off x="8302752" y="539496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structured assessment, countries cannot make the case for investment in regulatory capacity.</a:t>
            </a:r>
            <a:endParaRPr lang="en-US" sz="1100" dirty="0"/>
          </a:p>
        </p:txBody>
      </p:sp>
      <p:sp>
        <p:nvSpPr>
          <p:cNvPr id="36" name="Shape 28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E8F1F2"/>
          </a:solidFill>
          <a:ln w="12700">
            <a:solidFill>
              <a:srgbClr val="E8F1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29"/>
          <p:cNvSpPr/>
          <p:nvPr/>
        </p:nvSpPr>
        <p:spPr>
          <a:xfrm>
            <a:off x="457200" y="656539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VMRA-SAT  |  CVO Briefing</a:t>
            </a:r>
            <a:endParaRPr lang="en-US" sz="900" dirty="0"/>
          </a:p>
        </p:txBody>
      </p:sp>
      <p:sp>
        <p:nvSpPr>
          <p:cNvPr id="38" name="Text 30"/>
          <p:cNvSpPr/>
          <p:nvPr/>
        </p:nvSpPr>
        <p:spPr>
          <a:xfrm>
            <a:off x="11430000" y="656539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64592" cy="29260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04672" y="50292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1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 TO YOU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CVO problems, CVO opportunities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874520"/>
            <a:ext cx="5029200" cy="4206240"/>
          </a:xfrm>
          <a:prstGeom prst="rect">
            <a:avLst/>
          </a:prstGeom>
          <a:solidFill>
            <a:srgbClr val="0F3F4F"/>
          </a:solidFill>
          <a:ln w="12700">
            <a:solidFill>
              <a:srgbClr val="0F3F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2103120"/>
            <a:ext cx="50292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77240" y="2743200"/>
            <a:ext cx="4572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i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challenge on the previous slide ultimately lands on the desk of a Chief Veterinary Officer.</a:t>
            </a:r>
            <a:endParaRPr lang="en-US" sz="1900" dirty="0"/>
          </a:p>
        </p:txBody>
      </p:sp>
      <p:sp>
        <p:nvSpPr>
          <p:cNvPr id="8" name="Text 5"/>
          <p:cNvSpPr/>
          <p:nvPr/>
        </p:nvSpPr>
        <p:spPr>
          <a:xfrm>
            <a:off x="777240" y="4160520"/>
            <a:ext cx="45720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F1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well your regulatory system is equipped to handle them determines how well you can do your job.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5943600" y="1920240"/>
            <a:ext cx="457200" cy="457200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5943600" y="19202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6583680" y="187452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Accountability</a:t>
            </a:r>
            <a:endParaRPr lang="en-US" sz="1700" dirty="0"/>
          </a:p>
        </p:txBody>
      </p:sp>
      <p:sp>
        <p:nvSpPr>
          <p:cNvPr id="12" name="Text 9"/>
          <p:cNvSpPr/>
          <p:nvPr/>
        </p:nvSpPr>
        <p:spPr>
          <a:xfrm>
            <a:off x="6583680" y="2258568"/>
            <a:ext cx="5029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answer for animal disease outcomes, AMR, food safety and trade access. All of these depend to some extent on regulation of veterinary medicines.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5943600" y="2999232"/>
            <a:ext cx="457200" cy="457200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5943600" y="29992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5" name="Text 12"/>
          <p:cNvSpPr/>
          <p:nvPr/>
        </p:nvSpPr>
        <p:spPr>
          <a:xfrm>
            <a:off x="6583680" y="2953512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Investment case</a:t>
            </a:r>
            <a:endParaRPr lang="en-US" sz="1700" dirty="0"/>
          </a:p>
        </p:txBody>
      </p:sp>
      <p:sp>
        <p:nvSpPr>
          <p:cNvPr id="16" name="Text 13"/>
          <p:cNvSpPr/>
          <p:nvPr/>
        </p:nvSpPr>
        <p:spPr>
          <a:xfrm>
            <a:off x="6583680" y="3337560"/>
            <a:ext cx="5029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evidence of where your gaps lie, it is hard to mobilise domestic budget or donor funding.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5943600" y="4078224"/>
            <a:ext cx="457200" cy="457200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5943600" y="407822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6583680" y="4032504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International alignment</a:t>
            </a:r>
            <a:endParaRPr lang="en-US" sz="1700" dirty="0"/>
          </a:p>
        </p:txBody>
      </p:sp>
      <p:sp>
        <p:nvSpPr>
          <p:cNvPr id="20" name="Text 17"/>
          <p:cNvSpPr/>
          <p:nvPr/>
        </p:nvSpPr>
        <p:spPr>
          <a:xfrm>
            <a:off x="6583680" y="4416552"/>
            <a:ext cx="5029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harmonisation, mutual reliance, and Quadripartite AMR commitments all require comparable maturity.</a:t>
            </a:r>
            <a:endParaRPr lang="en-US" sz="1200" dirty="0"/>
          </a:p>
        </p:txBody>
      </p:sp>
      <p:sp>
        <p:nvSpPr>
          <p:cNvPr id="25" name="Shape 22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E8F1F2"/>
          </a:solidFill>
          <a:ln w="12700">
            <a:solidFill>
              <a:srgbClr val="E8F1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457200" y="656539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VMRA-SAT  |  CVO Briefing</a:t>
            </a:r>
            <a:endParaRPr lang="en-US" sz="900" dirty="0"/>
          </a:p>
        </p:txBody>
      </p:sp>
      <p:sp>
        <p:nvSpPr>
          <p:cNvPr id="27" name="Text 24"/>
          <p:cNvSpPr/>
          <p:nvPr/>
        </p:nvSpPr>
        <p:spPr>
          <a:xfrm>
            <a:off x="11430000" y="656539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1463040"/>
            <a:ext cx="548640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6002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FEF3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INTRODUCING THE TOOL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201168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VMRA-SAT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548640" y="30632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Veterinary Medicines Regulatory Authority Self-Assessment Tool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3703320"/>
            <a:ext cx="3657600" cy="1828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48640" y="3886200"/>
            <a:ext cx="10972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8F1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structured self-assessment that helps countries evaluate their regulatory maturity across eight core functions. Modelled on the WHO Global Benchmarking Tool, developed by UK-VMD in collaboration with WHO, WOAH, FAO and regulators.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48640" y="5349240"/>
            <a:ext cx="3611880" cy="960120"/>
          </a:xfrm>
          <a:prstGeom prst="rect">
            <a:avLst/>
          </a:prstGeom>
          <a:solidFill>
            <a:srgbClr val="1B6B7E">
              <a:alpha val="70000"/>
            </a:srgbClr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31520" y="544068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Voluntary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31520" y="585216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F1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Country-led, country-owned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389120" y="5349240"/>
            <a:ext cx="3611880" cy="960120"/>
          </a:xfrm>
          <a:prstGeom prst="rect">
            <a:avLst/>
          </a:prstGeom>
          <a:solidFill>
            <a:srgbClr val="1B6B7E">
              <a:alpha val="70000"/>
            </a:srgbClr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72000" y="544068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Diagnostic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572000" y="585216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F1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Identifies strengths and gaps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229600" y="5349240"/>
            <a:ext cx="3611880" cy="960120"/>
          </a:xfrm>
          <a:prstGeom prst="rect">
            <a:avLst/>
          </a:prstGeom>
          <a:solidFill>
            <a:srgbClr val="1B6B7E">
              <a:alpha val="70000"/>
            </a:srgbClr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8412480" y="544068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Complementary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8412480" y="585216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F1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Sits alongside PVS and VLSP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64592" cy="29260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04672" y="50292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1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INSIDE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Eight regulatory functions, one assessment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function is broken down into indicators and sub-indicators, scored across maturity levels from foundational to advanced.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66344" y="2331720"/>
            <a:ext cx="2697480" cy="1874520"/>
          </a:xfrm>
          <a:prstGeom prst="rect">
            <a:avLst/>
          </a:prstGeom>
          <a:solidFill>
            <a:srgbClr val="0F3F4F"/>
          </a:solidFill>
          <a:ln w="12700">
            <a:solidFill>
              <a:srgbClr val="0F3F4F"/>
            </a:solidFill>
            <a:prstDash val="solid"/>
          </a:ln>
          <a:effectLst>
            <a:outerShdw blurRad="76200" dist="25400" dir="5400000" algn="bl" rotWithShape="0">
              <a:srgbClr val="0F3F4F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0764" y="2560320"/>
            <a:ext cx="548640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603504" y="3200400"/>
            <a:ext cx="2423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National Regulatory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System Governance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603504" y="374904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8F1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framework, institutional structure, transparency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3310128" y="2331720"/>
            <a:ext cx="2697480" cy="1874520"/>
          </a:xfrm>
          <a:prstGeom prst="rect">
            <a:avLst/>
          </a:prstGeom>
          <a:solidFill>
            <a:srgbClr val="0F3F4F"/>
          </a:solidFill>
          <a:ln w="12700">
            <a:solidFill>
              <a:srgbClr val="0F3F4F"/>
            </a:solidFill>
            <a:prstDash val="solid"/>
          </a:ln>
          <a:effectLst>
            <a:outerShdw blurRad="76200" dist="25400" dir="5400000" algn="bl" rotWithShape="0">
              <a:srgbClr val="0F3F4F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4548" y="2560320"/>
            <a:ext cx="548640" cy="5486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447288" y="3200400"/>
            <a:ext cx="2423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Registration &amp;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Marketing Authorisation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3447288" y="374904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8F1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Evaluation, approval, post-market reassessment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6153912" y="2331720"/>
            <a:ext cx="2697480" cy="1874520"/>
          </a:xfrm>
          <a:prstGeom prst="rect">
            <a:avLst/>
          </a:prstGeom>
          <a:solidFill>
            <a:srgbClr val="0F3F4F"/>
          </a:solidFill>
          <a:ln w="12700">
            <a:solidFill>
              <a:srgbClr val="0F3F4F"/>
            </a:solidFill>
            <a:prstDash val="solid"/>
          </a:ln>
          <a:effectLst>
            <a:outerShdw blurRad="76200" dist="25400" dir="5400000" algn="bl" rotWithShape="0">
              <a:srgbClr val="0F3F4F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28332" y="2560320"/>
            <a:ext cx="548640" cy="54864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6291072" y="3200400"/>
            <a:ext cx="2423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Pharmacovigilance</a:t>
            </a:r>
            <a:endParaRPr lang="en-US" sz="1300" dirty="0"/>
          </a:p>
        </p:txBody>
      </p:sp>
      <p:sp>
        <p:nvSpPr>
          <p:cNvPr id="17" name="Text 12"/>
          <p:cNvSpPr/>
          <p:nvPr/>
        </p:nvSpPr>
        <p:spPr>
          <a:xfrm>
            <a:off x="6291072" y="374904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8F1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Adverse event monitoring, safety signal detection</a:t>
            </a:r>
            <a:endParaRPr lang="en-US" sz="1000" dirty="0"/>
          </a:p>
        </p:txBody>
      </p:sp>
      <p:sp>
        <p:nvSpPr>
          <p:cNvPr id="18" name="Shape 13"/>
          <p:cNvSpPr/>
          <p:nvPr/>
        </p:nvSpPr>
        <p:spPr>
          <a:xfrm>
            <a:off x="8997696" y="2331720"/>
            <a:ext cx="2697480" cy="1874520"/>
          </a:xfrm>
          <a:prstGeom prst="rect">
            <a:avLst/>
          </a:prstGeom>
          <a:solidFill>
            <a:srgbClr val="0F3F4F"/>
          </a:solidFill>
          <a:ln w="12700">
            <a:solidFill>
              <a:srgbClr val="0F3F4F"/>
            </a:solidFill>
            <a:prstDash val="solid"/>
          </a:ln>
          <a:effectLst>
            <a:outerShdw blurRad="76200" dist="25400" dir="5400000" algn="bl" rotWithShape="0">
              <a:srgbClr val="0F3F4F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72116" y="2560320"/>
            <a:ext cx="548640" cy="54864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9134856" y="3200400"/>
            <a:ext cx="2423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Surveillance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Control</a:t>
            </a:r>
            <a:endParaRPr lang="en-US" sz="1300" dirty="0"/>
          </a:p>
        </p:txBody>
      </p:sp>
      <p:sp>
        <p:nvSpPr>
          <p:cNvPr id="21" name="Text 15"/>
          <p:cNvSpPr/>
          <p:nvPr/>
        </p:nvSpPr>
        <p:spPr>
          <a:xfrm>
            <a:off x="9134856" y="374904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8F1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Sampling, quality testing, enforcement</a:t>
            </a:r>
            <a:endParaRPr lang="en-US" sz="1000" dirty="0"/>
          </a:p>
        </p:txBody>
      </p:sp>
      <p:sp>
        <p:nvSpPr>
          <p:cNvPr id="22" name="Shape 16"/>
          <p:cNvSpPr/>
          <p:nvPr/>
        </p:nvSpPr>
        <p:spPr>
          <a:xfrm>
            <a:off x="466344" y="4352544"/>
            <a:ext cx="2697480" cy="1874520"/>
          </a:xfrm>
          <a:prstGeom prst="rect">
            <a:avLst/>
          </a:prstGeom>
          <a:solidFill>
            <a:srgbClr val="0F3F4F"/>
          </a:solidFill>
          <a:ln w="12700">
            <a:solidFill>
              <a:srgbClr val="0F3F4F"/>
            </a:solidFill>
            <a:prstDash val="solid"/>
          </a:ln>
          <a:effectLst>
            <a:outerShdw blurRad="76200" dist="25400" dir="5400000" algn="bl" rotWithShape="0">
              <a:srgbClr val="0F3F4F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40764" y="4581144"/>
            <a:ext cx="548640" cy="548640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603504" y="5221224"/>
            <a:ext cx="2423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Licensing of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Establishments</a:t>
            </a:r>
            <a:endParaRPr lang="en-US" sz="1300" dirty="0"/>
          </a:p>
        </p:txBody>
      </p:sp>
      <p:sp>
        <p:nvSpPr>
          <p:cNvPr id="25" name="Text 18"/>
          <p:cNvSpPr/>
          <p:nvPr/>
        </p:nvSpPr>
        <p:spPr>
          <a:xfrm>
            <a:off x="603504" y="5769864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8F1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Manufacturers, wholesalers, retailers</a:t>
            </a:r>
            <a:endParaRPr lang="en-US" sz="1000" dirty="0"/>
          </a:p>
        </p:txBody>
      </p:sp>
      <p:sp>
        <p:nvSpPr>
          <p:cNvPr id="26" name="Shape 19"/>
          <p:cNvSpPr/>
          <p:nvPr/>
        </p:nvSpPr>
        <p:spPr>
          <a:xfrm>
            <a:off x="3310128" y="4352544"/>
            <a:ext cx="2697480" cy="1874520"/>
          </a:xfrm>
          <a:prstGeom prst="rect">
            <a:avLst/>
          </a:prstGeom>
          <a:solidFill>
            <a:srgbClr val="0F3F4F"/>
          </a:solidFill>
          <a:ln w="12700">
            <a:solidFill>
              <a:srgbClr val="0F3F4F"/>
            </a:solidFill>
            <a:prstDash val="solid"/>
          </a:ln>
          <a:effectLst>
            <a:outerShdw blurRad="76200" dist="25400" dir="5400000" algn="bl" rotWithShape="0">
              <a:srgbClr val="0F3F4F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7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84548" y="4581144"/>
            <a:ext cx="548640" cy="548640"/>
          </a:xfrm>
          <a:prstGeom prst="rect">
            <a:avLst/>
          </a:prstGeom>
        </p:spPr>
      </p:pic>
      <p:sp>
        <p:nvSpPr>
          <p:cNvPr id="28" name="Text 20"/>
          <p:cNvSpPr/>
          <p:nvPr/>
        </p:nvSpPr>
        <p:spPr>
          <a:xfrm>
            <a:off x="3447288" y="5221224"/>
            <a:ext cx="2423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Regulatory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Inspection</a:t>
            </a:r>
            <a:endParaRPr lang="en-US" sz="1300" dirty="0"/>
          </a:p>
        </p:txBody>
      </p:sp>
      <p:sp>
        <p:nvSpPr>
          <p:cNvPr id="29" name="Text 21"/>
          <p:cNvSpPr/>
          <p:nvPr/>
        </p:nvSpPr>
        <p:spPr>
          <a:xfrm>
            <a:off x="3447288" y="5769864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8F1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GMP, GDP, on-site inspection programmes</a:t>
            </a:r>
            <a:endParaRPr lang="en-US" sz="1000" dirty="0"/>
          </a:p>
        </p:txBody>
      </p:sp>
      <p:sp>
        <p:nvSpPr>
          <p:cNvPr id="30" name="Shape 22"/>
          <p:cNvSpPr/>
          <p:nvPr/>
        </p:nvSpPr>
        <p:spPr>
          <a:xfrm>
            <a:off x="6153912" y="4352544"/>
            <a:ext cx="2697480" cy="1874520"/>
          </a:xfrm>
          <a:prstGeom prst="rect">
            <a:avLst/>
          </a:prstGeom>
          <a:solidFill>
            <a:srgbClr val="0F3F4F"/>
          </a:solidFill>
          <a:ln w="12700">
            <a:solidFill>
              <a:srgbClr val="0F3F4F"/>
            </a:solidFill>
            <a:prstDash val="solid"/>
          </a:ln>
          <a:effectLst>
            <a:outerShdw blurRad="76200" dist="25400" dir="5400000" algn="bl" rotWithShape="0">
              <a:srgbClr val="0F3F4F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31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28332" y="4581144"/>
            <a:ext cx="548640" cy="548640"/>
          </a:xfrm>
          <a:prstGeom prst="rect">
            <a:avLst/>
          </a:prstGeom>
        </p:spPr>
      </p:pic>
      <p:sp>
        <p:nvSpPr>
          <p:cNvPr id="32" name="Text 23"/>
          <p:cNvSpPr/>
          <p:nvPr/>
        </p:nvSpPr>
        <p:spPr>
          <a:xfrm>
            <a:off x="6291072" y="5221224"/>
            <a:ext cx="2423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Laboratory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Testing</a:t>
            </a:r>
            <a:endParaRPr lang="en-US" sz="1300" dirty="0"/>
          </a:p>
        </p:txBody>
      </p:sp>
      <p:sp>
        <p:nvSpPr>
          <p:cNvPr id="33" name="Text 24"/>
          <p:cNvSpPr/>
          <p:nvPr/>
        </p:nvSpPr>
        <p:spPr>
          <a:xfrm>
            <a:off x="6291072" y="5769864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8F1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control, analytical capacity, accreditation</a:t>
            </a:r>
            <a:endParaRPr lang="en-US" sz="1000" dirty="0"/>
          </a:p>
        </p:txBody>
      </p:sp>
      <p:sp>
        <p:nvSpPr>
          <p:cNvPr id="34" name="Shape 25"/>
          <p:cNvSpPr/>
          <p:nvPr/>
        </p:nvSpPr>
        <p:spPr>
          <a:xfrm>
            <a:off x="8997696" y="4352544"/>
            <a:ext cx="2697480" cy="1874520"/>
          </a:xfrm>
          <a:prstGeom prst="rect">
            <a:avLst/>
          </a:prstGeom>
          <a:solidFill>
            <a:srgbClr val="0F3F4F"/>
          </a:solidFill>
          <a:ln w="12700">
            <a:solidFill>
              <a:srgbClr val="0F3F4F"/>
            </a:solidFill>
            <a:prstDash val="solid"/>
          </a:ln>
          <a:effectLst>
            <a:outerShdw blurRad="76200" dist="25400" dir="5400000" algn="bl" rotWithShape="0">
              <a:srgbClr val="0F3F4F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35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72116" y="4581144"/>
            <a:ext cx="548640" cy="548640"/>
          </a:xfrm>
          <a:prstGeom prst="rect">
            <a:avLst/>
          </a:prstGeom>
        </p:spPr>
      </p:pic>
      <p:sp>
        <p:nvSpPr>
          <p:cNvPr id="36" name="Text 26"/>
          <p:cNvSpPr/>
          <p:nvPr/>
        </p:nvSpPr>
        <p:spPr>
          <a:xfrm>
            <a:off x="9134856" y="5221224"/>
            <a:ext cx="2423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Batch Release of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Biological Products</a:t>
            </a:r>
            <a:endParaRPr lang="en-US" sz="1300" dirty="0"/>
          </a:p>
        </p:txBody>
      </p:sp>
      <p:sp>
        <p:nvSpPr>
          <p:cNvPr id="37" name="Text 27"/>
          <p:cNvSpPr/>
          <p:nvPr/>
        </p:nvSpPr>
        <p:spPr>
          <a:xfrm>
            <a:off x="9134856" y="5769864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8F1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quality assurance for vaccines</a:t>
            </a:r>
            <a:endParaRPr lang="en-US" sz="1000" dirty="0"/>
          </a:p>
        </p:txBody>
      </p:sp>
      <p:sp>
        <p:nvSpPr>
          <p:cNvPr id="38" name="Shape 28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E8F1F2"/>
          </a:solidFill>
          <a:ln w="12700">
            <a:solidFill>
              <a:srgbClr val="E8F1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29"/>
          <p:cNvSpPr/>
          <p:nvPr/>
        </p:nvSpPr>
        <p:spPr>
          <a:xfrm>
            <a:off x="457200" y="656539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VMRA-SAT  |  CVO Briefing</a:t>
            </a:r>
            <a:endParaRPr lang="en-US" sz="900" dirty="0"/>
          </a:p>
        </p:txBody>
      </p:sp>
      <p:sp>
        <p:nvSpPr>
          <p:cNvPr id="40" name="Text 30"/>
          <p:cNvSpPr/>
          <p:nvPr/>
        </p:nvSpPr>
        <p:spPr>
          <a:xfrm>
            <a:off x="11430000" y="656539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64592" cy="29260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804672" y="50292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300" normalizeH="0" baseline="0" noProof="0" dirty="0">
                <a:ln>
                  <a:noFill/>
                </a:ln>
                <a:solidFill>
                  <a:srgbClr val="1B6B7E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NEXT LEVEL OF DETAIL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F3F4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ndicators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F3F4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 applied to every function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11064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1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Each of the eight functions is assessed against similar set of indicators. Each indicator breaks down further into sub-indicators. In total, the tool contains over 230 sub-indicators.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hape 4"/>
          <p:cNvSpPr/>
          <p:nvPr/>
        </p:nvSpPr>
        <p:spPr>
          <a:xfrm>
            <a:off x="640080" y="2377440"/>
            <a:ext cx="5349240" cy="438912"/>
          </a:xfrm>
          <a:prstGeom prst="rect">
            <a:avLst/>
          </a:prstGeom>
          <a:solidFill>
            <a:srgbClr val="F8F5EE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5"/>
          <p:cNvSpPr/>
          <p:nvPr/>
        </p:nvSpPr>
        <p:spPr>
          <a:xfrm>
            <a:off x="731520" y="2450592"/>
            <a:ext cx="292608" cy="292608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6"/>
          <p:cNvSpPr/>
          <p:nvPr/>
        </p:nvSpPr>
        <p:spPr>
          <a:xfrm>
            <a:off x="731520" y="245059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7"/>
          <p:cNvSpPr/>
          <p:nvPr/>
        </p:nvSpPr>
        <p:spPr>
          <a:xfrm>
            <a:off x="1143000" y="2377440"/>
            <a:ext cx="4709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F3F4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Legal provisions, regulations and guidelines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640080" y="2871216"/>
            <a:ext cx="5349240" cy="438912"/>
          </a:xfrm>
          <a:prstGeom prst="rect">
            <a:avLst/>
          </a:prstGeom>
          <a:solidFill>
            <a:srgbClr val="F8F5EE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731520" y="2944368"/>
            <a:ext cx="292608" cy="292608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731520" y="294436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1143000" y="2871216"/>
            <a:ext cx="4709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F3F4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Organisation and governance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640080" y="3364992"/>
            <a:ext cx="5349240" cy="438912"/>
          </a:xfrm>
          <a:prstGeom prst="rect">
            <a:avLst/>
          </a:prstGeom>
          <a:solidFill>
            <a:srgbClr val="F8F5EE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731520" y="3438144"/>
            <a:ext cx="292608" cy="292608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731520" y="343814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1143000" y="3364992"/>
            <a:ext cx="4709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F3F4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Policy and strategic planning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640080" y="3858768"/>
            <a:ext cx="5349240" cy="438912"/>
          </a:xfrm>
          <a:prstGeom prst="rect">
            <a:avLst/>
          </a:prstGeom>
          <a:solidFill>
            <a:srgbClr val="F8F5EE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731520" y="3931920"/>
            <a:ext cx="292608" cy="292608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731520" y="393192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1143000" y="3858768"/>
            <a:ext cx="4709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F3F4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and crisis management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640080" y="4352544"/>
            <a:ext cx="5349240" cy="438912"/>
          </a:xfrm>
          <a:prstGeom prst="rect">
            <a:avLst/>
          </a:prstGeom>
          <a:solidFill>
            <a:srgbClr val="F8F5EE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731520" y="4425696"/>
            <a:ext cx="292608" cy="292608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731520" y="442569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1143000" y="4352544"/>
            <a:ext cx="4709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F3F4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Transparency, accountability and communication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Shape 24"/>
          <p:cNvSpPr/>
          <p:nvPr/>
        </p:nvSpPr>
        <p:spPr>
          <a:xfrm>
            <a:off x="640080" y="4846320"/>
            <a:ext cx="5349240" cy="438912"/>
          </a:xfrm>
          <a:prstGeom prst="rect">
            <a:avLst/>
          </a:prstGeom>
          <a:solidFill>
            <a:srgbClr val="F8F5EE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731520" y="4919472"/>
            <a:ext cx="292608" cy="292608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731520" y="491947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1143000" y="4846320"/>
            <a:ext cx="4709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F3F4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Financial resources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Shape 28"/>
          <p:cNvSpPr/>
          <p:nvPr/>
        </p:nvSpPr>
        <p:spPr>
          <a:xfrm>
            <a:off x="640080" y="5340096"/>
            <a:ext cx="5349240" cy="438912"/>
          </a:xfrm>
          <a:prstGeom prst="rect">
            <a:avLst/>
          </a:prstGeom>
          <a:solidFill>
            <a:srgbClr val="F8F5EE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Shape 29"/>
          <p:cNvSpPr/>
          <p:nvPr/>
        </p:nvSpPr>
        <p:spPr>
          <a:xfrm>
            <a:off x="731520" y="5413248"/>
            <a:ext cx="292608" cy="292608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 30"/>
          <p:cNvSpPr/>
          <p:nvPr/>
        </p:nvSpPr>
        <p:spPr>
          <a:xfrm>
            <a:off x="731520" y="541324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ext 31"/>
          <p:cNvSpPr/>
          <p:nvPr/>
        </p:nvSpPr>
        <p:spPr>
          <a:xfrm>
            <a:off x="1143000" y="5340096"/>
            <a:ext cx="4709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F3F4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Management of outsourced activities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Shape 32"/>
          <p:cNvSpPr/>
          <p:nvPr/>
        </p:nvSpPr>
        <p:spPr>
          <a:xfrm>
            <a:off x="6172200" y="2377440"/>
            <a:ext cx="5349240" cy="438912"/>
          </a:xfrm>
          <a:prstGeom prst="rect">
            <a:avLst/>
          </a:prstGeom>
          <a:solidFill>
            <a:srgbClr val="F8F5EE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Shape 33"/>
          <p:cNvSpPr/>
          <p:nvPr/>
        </p:nvSpPr>
        <p:spPr>
          <a:xfrm>
            <a:off x="6263640" y="2450592"/>
            <a:ext cx="292608" cy="292608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Text 34"/>
          <p:cNvSpPr/>
          <p:nvPr/>
        </p:nvSpPr>
        <p:spPr>
          <a:xfrm>
            <a:off x="6263640" y="245059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Text 35"/>
          <p:cNvSpPr/>
          <p:nvPr/>
        </p:nvSpPr>
        <p:spPr>
          <a:xfrm>
            <a:off x="6675120" y="2377440"/>
            <a:ext cx="4709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F3F4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Quality and risk management system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Shape 36"/>
          <p:cNvSpPr/>
          <p:nvPr/>
        </p:nvSpPr>
        <p:spPr>
          <a:xfrm>
            <a:off x="6172200" y="2871216"/>
            <a:ext cx="5349240" cy="438912"/>
          </a:xfrm>
          <a:prstGeom prst="rect">
            <a:avLst/>
          </a:prstGeom>
          <a:solidFill>
            <a:srgbClr val="F8F5EE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Shape 37"/>
          <p:cNvSpPr/>
          <p:nvPr/>
        </p:nvSpPr>
        <p:spPr>
          <a:xfrm>
            <a:off x="6263640" y="2944368"/>
            <a:ext cx="292608" cy="292608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Text 38"/>
          <p:cNvSpPr/>
          <p:nvPr/>
        </p:nvSpPr>
        <p:spPr>
          <a:xfrm>
            <a:off x="6263640" y="294436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Text 39"/>
          <p:cNvSpPr/>
          <p:nvPr/>
        </p:nvSpPr>
        <p:spPr>
          <a:xfrm>
            <a:off x="6675120" y="2871216"/>
            <a:ext cx="4709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F3F4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process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Shape 40"/>
          <p:cNvSpPr/>
          <p:nvPr/>
        </p:nvSpPr>
        <p:spPr>
          <a:xfrm>
            <a:off x="6172200" y="3364992"/>
            <a:ext cx="5349240" cy="438912"/>
          </a:xfrm>
          <a:prstGeom prst="rect">
            <a:avLst/>
          </a:prstGeom>
          <a:solidFill>
            <a:srgbClr val="F8F5EE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Shape 41"/>
          <p:cNvSpPr/>
          <p:nvPr/>
        </p:nvSpPr>
        <p:spPr>
          <a:xfrm>
            <a:off x="6263640" y="3438144"/>
            <a:ext cx="292608" cy="292608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Text 42"/>
          <p:cNvSpPr/>
          <p:nvPr/>
        </p:nvSpPr>
        <p:spPr>
          <a:xfrm>
            <a:off x="6263640" y="343814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Text 43"/>
          <p:cNvSpPr/>
          <p:nvPr/>
        </p:nvSpPr>
        <p:spPr>
          <a:xfrm>
            <a:off x="6675120" y="3364992"/>
            <a:ext cx="4709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F3F4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Human resources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hape 44"/>
          <p:cNvSpPr/>
          <p:nvPr/>
        </p:nvSpPr>
        <p:spPr>
          <a:xfrm>
            <a:off x="6172200" y="3858768"/>
            <a:ext cx="5349240" cy="438912"/>
          </a:xfrm>
          <a:prstGeom prst="rect">
            <a:avLst/>
          </a:prstGeom>
          <a:solidFill>
            <a:srgbClr val="F8F5EE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Shape 45"/>
          <p:cNvSpPr/>
          <p:nvPr/>
        </p:nvSpPr>
        <p:spPr>
          <a:xfrm>
            <a:off x="6263640" y="3931920"/>
            <a:ext cx="292608" cy="292608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Text 46"/>
          <p:cNvSpPr/>
          <p:nvPr/>
        </p:nvSpPr>
        <p:spPr>
          <a:xfrm>
            <a:off x="6263640" y="393192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Text 47"/>
          <p:cNvSpPr/>
          <p:nvPr/>
        </p:nvSpPr>
        <p:spPr>
          <a:xfrm>
            <a:off x="6675120" y="3858768"/>
            <a:ext cx="4709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F3F4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progress and assessing impact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Shape 48"/>
          <p:cNvSpPr/>
          <p:nvPr/>
        </p:nvSpPr>
        <p:spPr>
          <a:xfrm>
            <a:off x="6172200" y="4352544"/>
            <a:ext cx="5349240" cy="438912"/>
          </a:xfrm>
          <a:prstGeom prst="rect">
            <a:avLst/>
          </a:prstGeom>
          <a:solidFill>
            <a:srgbClr val="F8F5EE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Shape 49"/>
          <p:cNvSpPr/>
          <p:nvPr/>
        </p:nvSpPr>
        <p:spPr>
          <a:xfrm>
            <a:off x="6263640" y="4425696"/>
            <a:ext cx="292608" cy="292608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Text 50"/>
          <p:cNvSpPr/>
          <p:nvPr/>
        </p:nvSpPr>
        <p:spPr>
          <a:xfrm>
            <a:off x="6263640" y="442569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Text 51"/>
          <p:cNvSpPr/>
          <p:nvPr/>
        </p:nvSpPr>
        <p:spPr>
          <a:xfrm>
            <a:off x="6675120" y="4352544"/>
            <a:ext cx="4709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F3F4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Laboratory services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Shape 52"/>
          <p:cNvSpPr/>
          <p:nvPr/>
        </p:nvSpPr>
        <p:spPr>
          <a:xfrm>
            <a:off x="6172200" y="4846320"/>
            <a:ext cx="5349240" cy="438912"/>
          </a:xfrm>
          <a:prstGeom prst="rect">
            <a:avLst/>
          </a:prstGeom>
          <a:solidFill>
            <a:srgbClr val="F8F5EE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Shape 53"/>
          <p:cNvSpPr/>
          <p:nvPr/>
        </p:nvSpPr>
        <p:spPr>
          <a:xfrm>
            <a:off x="6263640" y="4919472"/>
            <a:ext cx="292608" cy="292608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Text 54"/>
          <p:cNvSpPr/>
          <p:nvPr/>
        </p:nvSpPr>
        <p:spPr>
          <a:xfrm>
            <a:off x="6263640" y="491947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Text 55"/>
          <p:cNvSpPr/>
          <p:nvPr/>
        </p:nvSpPr>
        <p:spPr>
          <a:xfrm>
            <a:off x="6675120" y="4846320"/>
            <a:ext cx="4709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F3F4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and equipment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Shape 56"/>
          <p:cNvSpPr/>
          <p:nvPr/>
        </p:nvSpPr>
        <p:spPr>
          <a:xfrm>
            <a:off x="640080" y="5989320"/>
            <a:ext cx="10881360" cy="502920"/>
          </a:xfrm>
          <a:prstGeom prst="rect">
            <a:avLst/>
          </a:prstGeom>
          <a:solidFill>
            <a:srgbClr val="0F3F4F"/>
          </a:solidFill>
          <a:ln w="12700">
            <a:solidFill>
              <a:srgbClr val="0F3F4F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Shape 57"/>
          <p:cNvSpPr/>
          <p:nvPr/>
        </p:nvSpPr>
        <p:spPr>
          <a:xfrm>
            <a:off x="640080" y="5989320"/>
            <a:ext cx="73152" cy="50292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Text 58"/>
          <p:cNvSpPr/>
          <p:nvPr/>
        </p:nvSpPr>
        <p:spPr>
          <a:xfrm>
            <a:off x="822960" y="5989320"/>
            <a:ext cx="10607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EF3C7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8 functions  ×  13 indicators  ×  235 sub-indicators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Shape 59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E8F1F2"/>
          </a:solidFill>
          <a:ln w="12700">
            <a:solidFill>
              <a:srgbClr val="E8F1F2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Text 60"/>
          <p:cNvSpPr/>
          <p:nvPr/>
        </p:nvSpPr>
        <p:spPr>
          <a:xfrm>
            <a:off x="457200" y="656539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VMRA-SAT  |  CVO Briefing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Text 61"/>
          <p:cNvSpPr/>
          <p:nvPr/>
        </p:nvSpPr>
        <p:spPr>
          <a:xfrm>
            <a:off x="11430000" y="656539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64592" cy="29260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04672" y="50292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1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CONNECTION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the tool tackles each challenge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11064240" cy="658368"/>
          </a:xfrm>
          <a:prstGeom prst="rect">
            <a:avLst/>
          </a:prstGeom>
          <a:solidFill>
            <a:srgbClr val="F8F5EE"/>
          </a:solidFill>
          <a:ln w="12700">
            <a:solidFill>
              <a:srgbClr val="F8F5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828800"/>
            <a:ext cx="91440" cy="658368"/>
          </a:xfrm>
          <a:prstGeom prst="rect">
            <a:avLst/>
          </a:prstGeom>
          <a:solidFill>
            <a:srgbClr val="B91C1C"/>
          </a:solidFill>
          <a:ln w="12700">
            <a:solidFill>
              <a:srgbClr val="B91C1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1975104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325880" y="182880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Resistance (AMR, antiparasitic)</a:t>
            </a:r>
            <a:endParaRPr lang="en-US" sz="140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0" y="2029968"/>
            <a:ext cx="256032" cy="256032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4206240" y="1828800"/>
            <a:ext cx="7315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Registration, pharmacovigilance, market surveillance and inspection. The levers that control antimicrobial use.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548640" y="2542032"/>
            <a:ext cx="11064240" cy="658368"/>
          </a:xfrm>
          <a:prstGeom prst="rect">
            <a:avLst/>
          </a:prstGeom>
          <a:solidFill>
            <a:srgbClr val="F8F5EE"/>
          </a:solidFill>
          <a:ln w="12700">
            <a:solidFill>
              <a:srgbClr val="F8F5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8"/>
          <p:cNvSpPr/>
          <p:nvPr/>
        </p:nvSpPr>
        <p:spPr>
          <a:xfrm>
            <a:off x="548640" y="2542032"/>
            <a:ext cx="91440" cy="658368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2960" y="2688336"/>
            <a:ext cx="365760" cy="36576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325880" y="254203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SFVPs</a:t>
            </a:r>
            <a:endParaRPr lang="en-US" sz="1400" dirty="0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0" y="2743200"/>
            <a:ext cx="256032" cy="256032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4206240" y="2542032"/>
            <a:ext cx="7315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surveillance, lab testing, licensing and inspection. The functions that detect and remove falsified products.</a:t>
            </a:r>
            <a:endParaRPr lang="en-US" sz="1200" dirty="0"/>
          </a:p>
        </p:txBody>
      </p:sp>
      <p:sp>
        <p:nvSpPr>
          <p:cNvPr id="17" name="Shape 11"/>
          <p:cNvSpPr/>
          <p:nvPr/>
        </p:nvSpPr>
        <p:spPr>
          <a:xfrm>
            <a:off x="548640" y="3255264"/>
            <a:ext cx="11064240" cy="658368"/>
          </a:xfrm>
          <a:prstGeom prst="rect">
            <a:avLst/>
          </a:prstGeom>
          <a:solidFill>
            <a:srgbClr val="F8F5EE"/>
          </a:solidFill>
          <a:ln w="12700">
            <a:solidFill>
              <a:srgbClr val="F8F5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2"/>
          <p:cNvSpPr/>
          <p:nvPr/>
        </p:nvSpPr>
        <p:spPr>
          <a:xfrm>
            <a:off x="548640" y="3255264"/>
            <a:ext cx="91440" cy="65836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2960" y="3401568"/>
            <a:ext cx="365760" cy="36576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1325880" y="32552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Medicine availability</a:t>
            </a:r>
            <a:endParaRPr lang="en-US" sz="1400" dirty="0"/>
          </a:p>
        </p:txBody>
      </p:sp>
      <p:pic>
        <p:nvPicPr>
          <p:cNvPr id="21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0" y="3456432"/>
            <a:ext cx="256032" cy="256032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4206240" y="3255264"/>
            <a:ext cx="7315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Diagnoses bottlenecks in registration pathways and supports streamlining without compromising safety.</a:t>
            </a:r>
            <a:endParaRPr lang="en-US" sz="1200" dirty="0"/>
          </a:p>
        </p:txBody>
      </p:sp>
      <p:sp>
        <p:nvSpPr>
          <p:cNvPr id="23" name="Shape 15"/>
          <p:cNvSpPr/>
          <p:nvPr/>
        </p:nvSpPr>
        <p:spPr>
          <a:xfrm>
            <a:off x="548640" y="3968496"/>
            <a:ext cx="11064240" cy="658368"/>
          </a:xfrm>
          <a:prstGeom prst="rect">
            <a:avLst/>
          </a:prstGeom>
          <a:solidFill>
            <a:srgbClr val="F8F5EE"/>
          </a:solidFill>
          <a:ln w="12700">
            <a:solidFill>
              <a:srgbClr val="F8F5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16"/>
          <p:cNvSpPr/>
          <p:nvPr/>
        </p:nvSpPr>
        <p:spPr>
          <a:xfrm>
            <a:off x="548640" y="3968496"/>
            <a:ext cx="91440" cy="658368"/>
          </a:xfrm>
          <a:prstGeom prst="rect">
            <a:avLst/>
          </a:prstGeom>
          <a:solidFill>
            <a:srgbClr val="EA580C"/>
          </a:solidFill>
          <a:ln w="12700">
            <a:solidFill>
              <a:srgbClr val="EA580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5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2960" y="4114800"/>
            <a:ext cx="365760" cy="365760"/>
          </a:xfrm>
          <a:prstGeom prst="rect">
            <a:avLst/>
          </a:prstGeom>
        </p:spPr>
      </p:pic>
      <p:sp>
        <p:nvSpPr>
          <p:cNvPr id="26" name="Text 17"/>
          <p:cNvSpPr/>
          <p:nvPr/>
        </p:nvSpPr>
        <p:spPr>
          <a:xfrm>
            <a:off x="1325880" y="396849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Emergency access</a:t>
            </a:r>
            <a:endParaRPr lang="en-US" sz="1400" dirty="0"/>
          </a:p>
        </p:txBody>
      </p:sp>
      <p:pic>
        <p:nvPicPr>
          <p:cNvPr id="27" name="Image 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0" y="4169664"/>
            <a:ext cx="256032" cy="256032"/>
          </a:xfrm>
          <a:prstGeom prst="rect">
            <a:avLst/>
          </a:prstGeom>
        </p:spPr>
      </p:pic>
      <p:sp>
        <p:nvSpPr>
          <p:cNvPr id="28" name="Text 18"/>
          <p:cNvSpPr/>
          <p:nvPr/>
        </p:nvSpPr>
        <p:spPr>
          <a:xfrm>
            <a:off x="4206240" y="3968496"/>
            <a:ext cx="7315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Assesses whether emergency use authorisation routes exist and function before they are needed.</a:t>
            </a:r>
            <a:endParaRPr lang="en-US" sz="1200" dirty="0"/>
          </a:p>
        </p:txBody>
      </p:sp>
      <p:sp>
        <p:nvSpPr>
          <p:cNvPr id="29" name="Shape 19"/>
          <p:cNvSpPr/>
          <p:nvPr/>
        </p:nvSpPr>
        <p:spPr>
          <a:xfrm>
            <a:off x="548640" y="4681728"/>
            <a:ext cx="11064240" cy="658368"/>
          </a:xfrm>
          <a:prstGeom prst="rect">
            <a:avLst/>
          </a:prstGeom>
          <a:solidFill>
            <a:srgbClr val="F8F5EE"/>
          </a:solidFill>
          <a:ln w="12700">
            <a:solidFill>
              <a:srgbClr val="F8F5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0"/>
          <p:cNvSpPr/>
          <p:nvPr/>
        </p:nvSpPr>
        <p:spPr>
          <a:xfrm>
            <a:off x="548640" y="4681728"/>
            <a:ext cx="91440" cy="658368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1" name="Image 8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2960" y="4828032"/>
            <a:ext cx="365760" cy="365760"/>
          </a:xfrm>
          <a:prstGeom prst="rect">
            <a:avLst/>
          </a:prstGeom>
        </p:spPr>
      </p:pic>
      <p:sp>
        <p:nvSpPr>
          <p:cNvPr id="32" name="Text 21"/>
          <p:cNvSpPr/>
          <p:nvPr/>
        </p:nvSpPr>
        <p:spPr>
          <a:xfrm>
            <a:off x="1325880" y="4681728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Food safety &amp; trade</a:t>
            </a:r>
            <a:endParaRPr lang="en-US" sz="1400" dirty="0"/>
          </a:p>
        </p:txBody>
      </p:sp>
      <p:pic>
        <p:nvPicPr>
          <p:cNvPr id="33" name="Image 9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0" y="4882896"/>
            <a:ext cx="256032" cy="256032"/>
          </a:xfrm>
          <a:prstGeom prst="rect">
            <a:avLst/>
          </a:prstGeom>
        </p:spPr>
      </p:pic>
      <p:sp>
        <p:nvSpPr>
          <p:cNvPr id="34" name="Text 22"/>
          <p:cNvSpPr/>
          <p:nvPr/>
        </p:nvSpPr>
        <p:spPr>
          <a:xfrm>
            <a:off x="4206240" y="4681728"/>
            <a:ext cx="7315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Pharmacovigilance, residue monitoring and inspection. Protecting consumers and trade access.</a:t>
            </a:r>
            <a:endParaRPr lang="en-US" sz="1200" dirty="0"/>
          </a:p>
        </p:txBody>
      </p:sp>
      <p:sp>
        <p:nvSpPr>
          <p:cNvPr id="35" name="Shape 23"/>
          <p:cNvSpPr/>
          <p:nvPr/>
        </p:nvSpPr>
        <p:spPr>
          <a:xfrm>
            <a:off x="548640" y="5394960"/>
            <a:ext cx="11064240" cy="658368"/>
          </a:xfrm>
          <a:prstGeom prst="rect">
            <a:avLst/>
          </a:prstGeom>
          <a:solidFill>
            <a:srgbClr val="F8F5EE"/>
          </a:solidFill>
          <a:ln w="12700">
            <a:solidFill>
              <a:srgbClr val="F8F5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24"/>
          <p:cNvSpPr/>
          <p:nvPr/>
        </p:nvSpPr>
        <p:spPr>
          <a:xfrm>
            <a:off x="548640" y="5394960"/>
            <a:ext cx="91440" cy="658368"/>
          </a:xfrm>
          <a:prstGeom prst="rect">
            <a:avLst/>
          </a:prstGeom>
          <a:solidFill>
            <a:srgbClr val="475569"/>
          </a:solidFill>
          <a:ln w="12700">
            <a:solidFill>
              <a:srgbClr val="4755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7" name="Image 10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2960" y="5541264"/>
            <a:ext cx="365760" cy="365760"/>
          </a:xfrm>
          <a:prstGeom prst="rect">
            <a:avLst/>
          </a:prstGeom>
        </p:spPr>
      </p:pic>
      <p:sp>
        <p:nvSpPr>
          <p:cNvPr id="38" name="Text 25"/>
          <p:cNvSpPr/>
          <p:nvPr/>
        </p:nvSpPr>
        <p:spPr>
          <a:xfrm>
            <a:off x="1325880" y="53949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Workforce capacity</a:t>
            </a:r>
            <a:endParaRPr lang="en-US" sz="1400" dirty="0"/>
          </a:p>
        </p:txBody>
      </p:sp>
      <p:pic>
        <p:nvPicPr>
          <p:cNvPr id="39" name="Image 1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0" y="5596128"/>
            <a:ext cx="256032" cy="256032"/>
          </a:xfrm>
          <a:prstGeom prst="rect">
            <a:avLst/>
          </a:prstGeom>
        </p:spPr>
      </p:pic>
      <p:sp>
        <p:nvSpPr>
          <p:cNvPr id="40" name="Text 26"/>
          <p:cNvSpPr/>
          <p:nvPr/>
        </p:nvSpPr>
        <p:spPr>
          <a:xfrm>
            <a:off x="4206240" y="5394960"/>
            <a:ext cx="7315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Provides structured evidence of capacity gaps to justify investment in training and institutional development.</a:t>
            </a:r>
            <a:endParaRPr lang="en-US" sz="1200" dirty="0"/>
          </a:p>
        </p:txBody>
      </p:sp>
      <p:sp>
        <p:nvSpPr>
          <p:cNvPr id="41" name="Shape 27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E8F1F2"/>
          </a:solidFill>
          <a:ln w="12700">
            <a:solidFill>
              <a:srgbClr val="E8F1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28"/>
          <p:cNvSpPr/>
          <p:nvPr/>
        </p:nvSpPr>
        <p:spPr>
          <a:xfrm>
            <a:off x="457200" y="656539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VMRA-SAT  |  CVO Briefing</a:t>
            </a:r>
            <a:endParaRPr lang="en-US" sz="900" dirty="0"/>
          </a:p>
        </p:txBody>
      </p:sp>
      <p:sp>
        <p:nvSpPr>
          <p:cNvPr id="43" name="Text 29"/>
          <p:cNvSpPr/>
          <p:nvPr/>
        </p:nvSpPr>
        <p:spPr>
          <a:xfrm>
            <a:off x="11430000" y="656539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/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64592" cy="29260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04672" y="50292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1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EVIDENCE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 pilot countries across 4 WOAH regions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3840480" cy="4297680"/>
          </a:xfrm>
          <a:prstGeom prst="rect">
            <a:avLst/>
          </a:prstGeom>
          <a:solidFill>
            <a:srgbClr val="0F3F4F"/>
          </a:solidFill>
          <a:ln w="12700">
            <a:solidFill>
              <a:srgbClr val="0F3F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2011680"/>
            <a:ext cx="38404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0" b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13000" dirty="0"/>
          </a:p>
        </p:txBody>
      </p:sp>
      <p:sp>
        <p:nvSpPr>
          <p:cNvPr id="7" name="Shape 5"/>
          <p:cNvSpPr/>
          <p:nvPr/>
        </p:nvSpPr>
        <p:spPr>
          <a:xfrm>
            <a:off x="1645920" y="3794760"/>
            <a:ext cx="1645920" cy="36576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388620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COUNTRIES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" y="434340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E8F1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Spanning all maturity levels, from least-developed to advanced regulatory systems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77240" y="55778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EF3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Peer-reviewed: Frontiers in Veterinary Science, 2025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663440" y="1874520"/>
            <a:ext cx="6949440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663440" y="1874520"/>
            <a:ext cx="91440" cy="960120"/>
          </a:xfrm>
          <a:prstGeom prst="rect">
            <a:avLst/>
          </a:prstGeom>
          <a:solidFill>
            <a:srgbClr val="1B6B7E"/>
          </a:solidFill>
          <a:ln w="12700">
            <a:solidFill>
              <a:srgbClr val="1B6B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92040" y="1947672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Africa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892040" y="2331720"/>
            <a:ext cx="5943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Rwanda, Botswana, Kenya, Tanzania, Uganda, Zambia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0698480" y="2039112"/>
            <a:ext cx="777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3200" b="1" dirty="0">
                <a:solidFill>
                  <a:srgbClr val="1B6B7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3200" dirty="0"/>
          </a:p>
        </p:txBody>
      </p:sp>
      <p:sp>
        <p:nvSpPr>
          <p:cNvPr id="16" name="Shape 14"/>
          <p:cNvSpPr/>
          <p:nvPr/>
        </p:nvSpPr>
        <p:spPr>
          <a:xfrm>
            <a:off x="4663440" y="2953512"/>
            <a:ext cx="6949440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663440" y="2953512"/>
            <a:ext cx="91440" cy="96012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92040" y="3026664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Asia &amp; Pacific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892040" y="3410712"/>
            <a:ext cx="5943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Australia, Thailand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0698480" y="3118104"/>
            <a:ext cx="777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3200" b="1" dirty="0">
                <a:solidFill>
                  <a:srgbClr val="D9770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200" dirty="0"/>
          </a:p>
        </p:txBody>
      </p:sp>
      <p:sp>
        <p:nvSpPr>
          <p:cNvPr id="21" name="Shape 19"/>
          <p:cNvSpPr/>
          <p:nvPr/>
        </p:nvSpPr>
        <p:spPr>
          <a:xfrm>
            <a:off x="4663440" y="4032504"/>
            <a:ext cx="6949440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663440" y="4032504"/>
            <a:ext cx="91440" cy="9601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892040" y="4105656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Americas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4892040" y="4489704"/>
            <a:ext cx="5943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Mexico, Chile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698480" y="4197096"/>
            <a:ext cx="777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3200" b="1" dirty="0">
                <a:solidFill>
                  <a:srgbClr val="16A3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200" dirty="0"/>
          </a:p>
        </p:txBody>
      </p:sp>
      <p:sp>
        <p:nvSpPr>
          <p:cNvPr id="26" name="Shape 24"/>
          <p:cNvSpPr/>
          <p:nvPr/>
        </p:nvSpPr>
        <p:spPr>
          <a:xfrm>
            <a:off x="4663440" y="5111496"/>
            <a:ext cx="6949440" cy="96012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4663440" y="5111496"/>
            <a:ext cx="91440" cy="9601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892040" y="5184648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Europe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4892040" y="5568696"/>
            <a:ext cx="5943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United Kingdom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10698480" y="5276088"/>
            <a:ext cx="777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3200" b="1" dirty="0">
                <a:solidFill>
                  <a:srgbClr val="9333E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200" dirty="0"/>
          </a:p>
        </p:txBody>
      </p:sp>
      <p:sp>
        <p:nvSpPr>
          <p:cNvPr id="31" name="Text 29"/>
          <p:cNvSpPr/>
          <p:nvPr/>
        </p:nvSpPr>
        <p:spPr>
          <a:xfrm>
            <a:off x="4663440" y="6263640"/>
            <a:ext cx="6949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countries report a clear, actionable improvement plan and a stronger evidence base for investment.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E8F1F2"/>
          </a:solidFill>
          <a:ln w="12700">
            <a:solidFill>
              <a:srgbClr val="E8F1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57200" y="656539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VMRA-SAT  |  CVO Briefing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11430000" y="656539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164592" cy="29260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04672" y="50292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1B6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COMPLEMENTARITY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1064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Filling a real gap, not duplicating existing tools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the PVS and VLSP teams have confirmed that VMRA-SAT addresses a need their instruments do not cover to the level of granularity.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40080" y="2423160"/>
            <a:ext cx="3657600" cy="3657600"/>
          </a:xfrm>
          <a:prstGeom prst="rect">
            <a:avLst/>
          </a:prstGeom>
          <a:solidFill>
            <a:srgbClr val="F8F5EE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640080" y="2423160"/>
            <a:ext cx="3657600" cy="109728"/>
          </a:xfrm>
          <a:prstGeom prst="rect">
            <a:avLst/>
          </a:prstGeom>
          <a:solidFill>
            <a:srgbClr val="1B6B7E"/>
          </a:solidFill>
          <a:ln w="12700">
            <a:solidFill>
              <a:srgbClr val="1B6B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914400" y="278892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PVS Pathway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914400" y="338328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of Veterinary Services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914400" y="3931920"/>
            <a:ext cx="457200" cy="27432"/>
          </a:xfrm>
          <a:prstGeom prst="rect">
            <a:avLst/>
          </a:prstGeom>
          <a:solidFill>
            <a:srgbClr val="1B6B7E"/>
          </a:solidFill>
          <a:ln w="12700">
            <a:solidFill>
              <a:srgbClr val="1B6B7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914400" y="4114800"/>
            <a:ext cx="3108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Broad evaluation of all Veterinary Services functions across the country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26280" y="2423160"/>
            <a:ext cx="3657600" cy="3657600"/>
          </a:xfrm>
          <a:prstGeom prst="rect">
            <a:avLst/>
          </a:prstGeom>
          <a:solidFill>
            <a:srgbClr val="F8F5EE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526280" y="2423160"/>
            <a:ext cx="3657600" cy="109728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00600" y="278892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F3F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VLSP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4800600" y="338328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Veterinary Legislation Support Programme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800600" y="3931920"/>
            <a:ext cx="457200" cy="27432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00600" y="4114800"/>
            <a:ext cx="3108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Reform and strengthening of the legal framework for veterinary services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8339328" y="2350008"/>
            <a:ext cx="3803904" cy="380390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8412480" y="2423160"/>
            <a:ext cx="3657600" cy="3657600"/>
          </a:xfrm>
          <a:prstGeom prst="rect">
            <a:avLst/>
          </a:prstGeom>
          <a:solidFill>
            <a:srgbClr val="0F3F4F"/>
          </a:solidFill>
          <a:ln w="635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8412480" y="2423160"/>
            <a:ext cx="3657600" cy="10972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8686800" y="278892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EF3C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VMRA-SAT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8686800" y="338328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E8F1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Veterinary Medicines Regulation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8686800" y="3931920"/>
            <a:ext cx="457200" cy="2743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8686800" y="4114800"/>
            <a:ext cx="3108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8F1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Detailed function-level diagnostic specifically for veterinary medicines regulation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48640" y="621792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Together, these three tools cover the full spectrum of veterinary services and regulatory capacity.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E8F1F2"/>
          </a:solidFill>
          <a:ln w="12700">
            <a:solidFill>
              <a:srgbClr val="E8F1F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57200" y="656539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VMRA-SAT  |  CVO Briefing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1430000" y="656539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/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c20a8d8-d9c5-40db-a67b-542cd1bfe50a">
      <Terms xmlns="http://schemas.microsoft.com/office/infopath/2007/PartnerControls"/>
    </lcf76f155ced4ddcb4097134ff3c332f>
    <OldDMNo xmlns="6c20a8d8-d9c5-40db-a67b-542cd1bfe50a" xsi:nil="true"/>
    <OldFMSNo xmlns="6c20a8d8-d9c5-40db-a67b-542cd1bfe50a" xsi:nil="true"/>
    <ob349cf5655c49da8840df59ca8210fb xmlns="6c20a8d8-d9c5-40db-a67b-542cd1bfe50a">
      <Terms xmlns="http://schemas.microsoft.com/office/infopath/2007/PartnerControls"/>
    </ob349cf5655c49da8840df59ca8210fb>
    <TaxCatchAll xmlns="eea131c1-405e-451f-9c55-faa3e1b28c9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4B6B9A09050A49826285FAA16FD75A" ma:contentTypeVersion="19" ma:contentTypeDescription="Create a new document." ma:contentTypeScope="" ma:versionID="a6ec7ae8b1c61f332a5340775a352cba">
  <xsd:schema xmlns:xsd="http://www.w3.org/2001/XMLSchema" xmlns:xs="http://www.w3.org/2001/XMLSchema" xmlns:p="http://schemas.microsoft.com/office/2006/metadata/properties" xmlns:ns2="6c20a8d8-d9c5-40db-a67b-542cd1bfe50a" xmlns:ns3="eea131c1-405e-451f-9c55-faa3e1b28c97" targetNamespace="http://schemas.microsoft.com/office/2006/metadata/properties" ma:root="true" ma:fieldsID="cbf604b1471ad0b584c65e40cbf2dda8" ns2:_="" ns3:_="">
    <xsd:import namespace="6c20a8d8-d9c5-40db-a67b-542cd1bfe50a"/>
    <xsd:import namespace="eea131c1-405e-451f-9c55-faa3e1b28c97"/>
    <xsd:element name="properties">
      <xsd:complexType>
        <xsd:sequence>
          <xsd:element name="documentManagement">
            <xsd:complexType>
              <xsd:all>
                <xsd:element ref="ns2:ob349cf5655c49da8840df59ca8210fb" minOccurs="0"/>
                <xsd:element ref="ns3:TaxCatchAll" minOccurs="0"/>
                <xsd:element ref="ns2:OldFMSNo" minOccurs="0"/>
                <xsd:element ref="ns2:OldDMNo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OCR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20a8d8-d9c5-40db-a67b-542cd1bfe50a" elementFormDefault="qualified">
    <xsd:import namespace="http://schemas.microsoft.com/office/2006/documentManagement/types"/>
    <xsd:import namespace="http://schemas.microsoft.com/office/infopath/2007/PartnerControls"/>
    <xsd:element name="ob349cf5655c49da8840df59ca8210fb" ma:index="9" nillable="true" ma:taxonomy="true" ma:internalName="ob349cf5655c49da8840df59ca8210fb" ma:taxonomyFieldName="Business_x0020_Area" ma:displayName="Business Area" ma:default="" ma:fieldId="{8b349cf5-655c-49da-8840-df59ca8210fb}" ma:sspId="c1e1e48c-0f67-481a-a26f-fe0fffedcfeb" ma:termSetId="fe0a31c8-9558-4b6e-92da-51623f81c43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ldFMSNo" ma:index="11" nillable="true" ma:displayName="Old FMS No" ma:description="Legacy document reference number from FMS (File Management System)" ma:format="Dropdown" ma:internalName="OldFMSNo">
      <xsd:simpleType>
        <xsd:restriction base="dms:Text">
          <xsd:maxLength value="20"/>
        </xsd:restriction>
      </xsd:simpleType>
    </xsd:element>
    <xsd:element name="OldDMNo" ma:index="12" nillable="true" ma:displayName="Old DM No" ma:decimals="0" ma:description="Legacy Document Management (DM) number" ma:format="Dropdown" ma:indexed="true" ma:internalName="OldDMNo" ma:percentage="FALSE">
      <xsd:simpleType>
        <xsd:restriction base="dms:Number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c1e1e48c-0f67-481a-a26f-fe0fffedcf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a131c1-405e-451f-9c55-faa3e1b28c9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5311ba81-dc3a-45ba-8a55-dfc6330ca132}" ma:internalName="TaxCatchAll" ma:showField="CatchAllData" ma:web="eea131c1-405e-451f-9c55-faa3e1b28c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096F26-FB02-4286-B966-F9183A6045DD}">
  <ds:schemaRefs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dcmitype/"/>
    <ds:schemaRef ds:uri="eea131c1-405e-451f-9c55-faa3e1b28c97"/>
    <ds:schemaRef ds:uri="6c20a8d8-d9c5-40db-a67b-542cd1bfe50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6368BD6-6AD1-48A1-B1CA-F4E32ECD92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60BF58-919A-4EB4-8446-58C9454B60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20a8d8-d9c5-40db-a67b-542cd1bfe50a"/>
    <ds:schemaRef ds:uri="eea131c1-405e-451f-9c55-faa3e1b28c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2860a19c-c7a4-4d82-b410-1cf24ec1aad2}" enabled="1" method="Standard" siteId="{af4da980-4af8-4d32-a4ef-4c59ffe06ef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1027</Words>
  <Application>Microsoft Office PowerPoint</Application>
  <PresentationFormat>Widescreen</PresentationFormat>
  <Paragraphs>200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VMRA-SAT CVO Briefing</dc:title>
  <dc:subject>PptxGenJS Presentation</dc:subject>
  <dc:creator>VMRA-SAT Project Team</dc:creator>
  <cp:lastModifiedBy>Noel Joseph</cp:lastModifiedBy>
  <cp:revision>2</cp:revision>
  <dcterms:created xsi:type="dcterms:W3CDTF">2026-04-07T23:43:08Z</dcterms:created>
  <dcterms:modified xsi:type="dcterms:W3CDTF">2026-05-28T16:44:24Z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0x010100BB4B6B9A09050A49826285FAA16FD75A</vt:lpwstr>
  </property>
  <property fmtid="{D5CDD505-2E9C-101B-9397-08002B2CF9AE}" pid="3" name="MediaServiceImageTags">
    <vt:lpwstr/>
  </property>
  <property fmtid="{D5CDD505-2E9C-101B-9397-08002B2CF9AE}" pid="4" name="Business_x0020_Area">
    <vt:lpwstr/>
  </property>
  <property fmtid="{D5CDD505-2E9C-101B-9397-08002B2CF9AE}" pid="5" name="Business Area">
    <vt:lpwstr/>
  </property>
</Properties>
</file>